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2" r:id="rId8"/>
    <p:sldId id="263" r:id="rId9"/>
    <p:sldId id="269" r:id="rId10"/>
    <p:sldId id="260" r:id="rId11"/>
    <p:sldId id="264" r:id="rId12"/>
    <p:sldId id="270" r:id="rId13"/>
    <p:sldId id="271" r:id="rId14"/>
    <p:sldId id="265" r:id="rId15"/>
    <p:sldId id="275" r:id="rId16"/>
    <p:sldId id="276" r:id="rId17"/>
    <p:sldId id="266" r:id="rId18"/>
    <p:sldId id="267" r:id="rId19"/>
    <p:sldId id="268" r:id="rId20"/>
    <p:sldId id="26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6/13/2016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800" b="0" i="0" kern="1200">
          <a:solidFill>
            <a:schemeClr val="tx2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n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n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n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n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n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nmf.ro/polic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mf-b.r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CE URMEAZĂ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De ce tocmai în acest an?!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911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776" y="717895"/>
            <a:ext cx="8946541" cy="1641258"/>
          </a:xfrm>
        </p:spPr>
        <p:txBody>
          <a:bodyPr/>
          <a:lstStyle/>
          <a:p>
            <a:r>
              <a:rPr lang="ro-RO" dirty="0"/>
              <a:t>Căile deja folosite </a:t>
            </a:r>
            <a:r>
              <a:rPr lang="ro-RO" dirty="0">
                <a:hlinkClick r:id="rId2"/>
              </a:rPr>
              <a:t>www.snmf.ro/policy</a:t>
            </a:r>
            <a:r>
              <a:rPr lang="ro-RO" dirty="0"/>
              <a:t> </a:t>
            </a:r>
          </a:p>
          <a:p>
            <a:r>
              <a:rPr lang="ro-RO" dirty="0"/>
              <a:t>Trebuie prinsă rectificarea din iulie 2016</a:t>
            </a:r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Down Arrow 3"/>
          <p:cNvSpPr/>
          <p:nvPr/>
        </p:nvSpPr>
        <p:spPr>
          <a:xfrm>
            <a:off x="5348472" y="2359153"/>
            <a:ext cx="868680" cy="1463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6584" y="4355530"/>
            <a:ext cx="6774936" cy="15696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PRESIUNE</a:t>
            </a:r>
            <a:r>
              <a:rPr lang="ro-RO" sz="4800" b="1" dirty="0"/>
              <a:t> PENTRU AMÂNARE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67484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Acțiuni la care vă vom solicita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686608" cy="4195481"/>
          </a:xfrm>
        </p:spPr>
        <p:txBody>
          <a:bodyPr>
            <a:normAutofit/>
          </a:bodyPr>
          <a:lstStyle/>
          <a:p>
            <a:r>
              <a:rPr lang="ro-RO" dirty="0"/>
              <a:t>Transmise pas cu pas</a:t>
            </a:r>
          </a:p>
          <a:p>
            <a:r>
              <a:rPr lang="ro-RO" dirty="0"/>
              <a:t>Mail, sms, telefoane, comunicate</a:t>
            </a:r>
          </a:p>
          <a:p>
            <a:pPr lvl="1"/>
            <a:r>
              <a:rPr lang="ro-RO" dirty="0"/>
              <a:t>Banderole</a:t>
            </a:r>
          </a:p>
          <a:p>
            <a:pPr lvl="1"/>
            <a:r>
              <a:rPr lang="ro-RO" dirty="0"/>
              <a:t>Strângem petiții în continuare</a:t>
            </a:r>
          </a:p>
          <a:p>
            <a:pPr lvl="1"/>
            <a:r>
              <a:rPr lang="ro-RO" dirty="0"/>
              <a:t>Depunerea petițiilor la sediul AMFB/SNMF</a:t>
            </a:r>
          </a:p>
          <a:p>
            <a:r>
              <a:rPr lang="ro-RO" dirty="0"/>
              <a:t>Pichetare sediu decidenți (probabil Guvern)</a:t>
            </a:r>
          </a:p>
          <a:p>
            <a:r>
              <a:rPr lang="ro-RO" dirty="0"/>
              <a:t>Miting </a:t>
            </a:r>
          </a:p>
        </p:txBody>
      </p:sp>
    </p:spTree>
    <p:extLst>
      <p:ext uri="{BB962C8B-B14F-4D97-AF65-F5344CB8AC3E}">
        <p14:creationId xmlns:p14="http://schemas.microsoft.com/office/powerpoint/2010/main" xmlns="" val="182846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Acțiunile noastre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Solicităm dezbatere publică pe COCA &amp; NORME</a:t>
            </a:r>
          </a:p>
          <a:p>
            <a:r>
              <a:rPr lang="ro-RO" dirty="0"/>
              <a:t>Solicităm audiențe la PM, MS, CNAS, Președinție</a:t>
            </a:r>
          </a:p>
          <a:p>
            <a:r>
              <a:rPr lang="ro-RO" dirty="0"/>
              <a:t>Depunem petițiile demonstrativ</a:t>
            </a:r>
          </a:p>
          <a:p>
            <a:r>
              <a:rPr lang="ro-RO" dirty="0"/>
              <a:t>Presă, Social Media</a:t>
            </a:r>
          </a:p>
        </p:txBody>
      </p:sp>
    </p:spTree>
    <p:extLst>
      <p:ext uri="{BB962C8B-B14F-4D97-AF65-F5344CB8AC3E}">
        <p14:creationId xmlns:p14="http://schemas.microsoft.com/office/powerpoint/2010/main" xmlns="" val="117245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38657"/>
            <a:ext cx="8825658" cy="1569720"/>
          </a:xfrm>
        </p:spPr>
        <p:txBody>
          <a:bodyPr/>
          <a:lstStyle/>
          <a:p>
            <a:r>
              <a:rPr lang="ro-RO" dirty="0"/>
              <a:t>La nevoie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0704" y="3291840"/>
            <a:ext cx="9948672" cy="2346960"/>
          </a:xfrm>
        </p:spPr>
        <p:txBody>
          <a:bodyPr>
            <a:noAutofit/>
          </a:bodyPr>
          <a:lstStyle/>
          <a:p>
            <a:pPr algn="ctr"/>
            <a:r>
              <a:rPr lang="ro-RO" sz="5400" b="1" dirty="0"/>
              <a:t>anulare în instanță a coca - mf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49317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Vă pregătiți: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Programare pacienți după 10 iulie</a:t>
            </a:r>
          </a:p>
          <a:p>
            <a:r>
              <a:rPr lang="ro-RO" dirty="0"/>
              <a:t>„Adoptați” 3 – 5 colegi să fie lângă voi</a:t>
            </a:r>
          </a:p>
          <a:p>
            <a:r>
              <a:rPr lang="ro-RO" dirty="0"/>
              <a:t>Citiți mesajele de la noi </a:t>
            </a:r>
          </a:p>
          <a:p>
            <a:pPr marL="457200" lvl="1" indent="0">
              <a:buNone/>
            </a:pPr>
            <a:r>
              <a:rPr lang="ro-RO" dirty="0"/>
              <a:t>(newsletter, sms)</a:t>
            </a:r>
          </a:p>
          <a:p>
            <a:pPr marL="457200" lvl="1" indent="0">
              <a:buNone/>
            </a:pPr>
            <a:r>
              <a:rPr lang="ro-RO" dirty="0">
                <a:hlinkClick r:id="rId2"/>
              </a:rPr>
              <a:t>www.amf-b.ro</a:t>
            </a:r>
            <a:r>
              <a:rPr lang="ro-RO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441" y="1546572"/>
            <a:ext cx="2322576" cy="477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Notched Right Arrow 4"/>
          <p:cNvSpPr/>
          <p:nvPr/>
        </p:nvSpPr>
        <p:spPr>
          <a:xfrm>
            <a:off x="4897120" y="3931920"/>
            <a:ext cx="4084320" cy="741680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68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ATENȚIE!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800408" cy="4195481"/>
          </a:xfrm>
        </p:spPr>
        <p:txBody>
          <a:bodyPr/>
          <a:lstStyle/>
          <a:p>
            <a:r>
              <a:rPr lang="ro-RO" dirty="0"/>
              <a:t>COLEGII NOȘTRI DIN ȚARĂ SUNT DEJA ORGANIZAȚI</a:t>
            </a:r>
          </a:p>
          <a:p>
            <a:r>
              <a:rPr lang="ro-RO" dirty="0"/>
              <a:t>PETIȚII</a:t>
            </a:r>
          </a:p>
          <a:p>
            <a:r>
              <a:rPr lang="ro-RO" dirty="0"/>
              <a:t>LISTE DE ADEZIUNI</a:t>
            </a:r>
          </a:p>
          <a:p>
            <a:r>
              <a:rPr lang="ro-RO" dirty="0"/>
              <a:t>SEMNĂTURI PESTE 70%</a:t>
            </a:r>
          </a:p>
          <a:p>
            <a:r>
              <a:rPr lang="ro-RO" dirty="0"/>
              <a:t>PICHETĂRI</a:t>
            </a:r>
          </a:p>
          <a:p>
            <a:endParaRPr lang="ro-RO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903721" y="1853248"/>
            <a:ext cx="4818887" cy="36118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4800" b="1" dirty="0"/>
              <a:t>În acest moment reprezentăm o frână!!!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6508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NE E FRICĂ!!!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5581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Relația cu angajații casei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604312" cy="4195481"/>
          </a:xfrm>
        </p:spPr>
        <p:txBody>
          <a:bodyPr/>
          <a:lstStyle/>
          <a:p>
            <a:r>
              <a:rPr lang="ro-RO" dirty="0"/>
              <a:t>Angajați, plătiți să facă presiune </a:t>
            </a:r>
          </a:p>
          <a:p>
            <a:r>
              <a:rPr lang="ro-RO" dirty="0"/>
              <a:t>Vă vor SUNA, trimite SMS, MAILURI</a:t>
            </a:r>
          </a:p>
          <a:p>
            <a:r>
              <a:rPr lang="ro-RO" dirty="0"/>
              <a:t>Vor fi insistenți</a:t>
            </a:r>
          </a:p>
          <a:p>
            <a:r>
              <a:rPr lang="ro-RO" dirty="0"/>
              <a:t>Vor face amenințări mai mult sau mai puțin directe!</a:t>
            </a:r>
          </a:p>
          <a:p>
            <a:pPr marL="0" indent="0">
              <a:buNone/>
            </a:pPr>
            <a:r>
              <a:rPr lang="ro-RO" dirty="0"/>
              <a:t>NU SUNT STĂPÂNII VOȘTRI</a:t>
            </a:r>
          </a:p>
          <a:p>
            <a:pPr marL="0" indent="0">
              <a:buNone/>
            </a:pPr>
            <a:r>
              <a:rPr lang="ro-RO" dirty="0"/>
              <a:t>Din contră, jobul lor depinde de voi!!!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3887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Nu intrați în panică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Certificatul fiscal e valabil 30 de zile și oricum e suficient doar nr de înregistrare!!!</a:t>
            </a:r>
          </a:p>
          <a:p>
            <a:r>
              <a:rPr lang="ro-RO" dirty="0"/>
              <a:t>Suntem în discuții cu avocați și juriști, specialiști în advocacy și lobby</a:t>
            </a:r>
          </a:p>
          <a:p>
            <a:r>
              <a:rPr lang="ro-RO" dirty="0"/>
              <a:t>Ne vom adapta metodele de acțiune la legalitatea fiecărei acțiuni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702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1520" y="1447800"/>
            <a:ext cx="10607039" cy="4477512"/>
          </a:xfrm>
        </p:spPr>
        <p:txBody>
          <a:bodyPr/>
          <a:lstStyle/>
          <a:p>
            <a:pPr algn="ctr"/>
            <a:r>
              <a:rPr lang="ro-RO" dirty="0"/>
              <a:t>Nu vă vom expune!</a:t>
            </a:r>
            <a:br>
              <a:rPr lang="ro-RO" dirty="0"/>
            </a:br>
            <a:r>
              <a:rPr lang="ro-RO" dirty="0"/>
              <a:t>Nu vom risca!</a:t>
            </a:r>
            <a:br>
              <a:rPr lang="ro-RO" dirty="0"/>
            </a:br>
            <a:r>
              <a:rPr lang="ro-RO" dirty="0"/>
              <a:t>Suntem implicați în egală măsură!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065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99616"/>
            <a:ext cx="10216960" cy="4748783"/>
          </a:xfrm>
        </p:spPr>
        <p:txBody>
          <a:bodyPr>
            <a:normAutofit/>
          </a:bodyPr>
          <a:lstStyle/>
          <a:p>
            <a:r>
              <a:rPr lang="ro-RO" dirty="0"/>
              <a:t>Conjunctură politică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o-RO" dirty="0"/>
              <a:t>Alegeri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o-RO" dirty="0"/>
              <a:t>Guvern tehnocrat</a:t>
            </a:r>
          </a:p>
          <a:p>
            <a:r>
              <a:rPr lang="ro-RO" dirty="0"/>
              <a:t>Creșterea PIB</a:t>
            </a:r>
          </a:p>
          <a:p>
            <a:r>
              <a:rPr lang="ro-RO" dirty="0"/>
              <a:t>Prioritate pe Sănătate și educație (PM)</a:t>
            </a:r>
          </a:p>
          <a:p>
            <a:r>
              <a:rPr lang="ro-RO" dirty="0"/>
              <a:t>Controale DNA la CNAS</a:t>
            </a:r>
          </a:p>
        </p:txBody>
      </p:sp>
    </p:spTree>
    <p:extLst>
      <p:ext uri="{BB962C8B-B14F-4D97-AF65-F5344CB8AC3E}">
        <p14:creationId xmlns:p14="http://schemas.microsoft.com/office/powerpoint/2010/main" xmlns="" val="110409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23185" cy="1400530"/>
          </a:xfrm>
        </p:spPr>
        <p:txBody>
          <a:bodyPr/>
          <a:lstStyle/>
          <a:p>
            <a:r>
              <a:rPr lang="ro-RO" dirty="0"/>
              <a:t>Declarația CMR de ieri, 10, iunie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208" y="1979486"/>
            <a:ext cx="792000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5185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Doar împreună putem reuși!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070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Alianțe și susțineri în restul sistemului</a:t>
            </a:r>
          </a:p>
          <a:p>
            <a:r>
              <a:rPr lang="ro-RO" dirty="0"/>
              <a:t>Guvernul recunoaște necesitatea finanțării (decembrie 2015)</a:t>
            </a:r>
          </a:p>
          <a:p>
            <a:r>
              <a:rPr lang="ro-RO" dirty="0"/>
              <a:t>Discriminarea medicilor cu profesii liberale față de bugetari (fiscal &amp; financiar)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381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Obiectiv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ro-RO" dirty="0"/>
              <a:t>Ă SEMNĂM UN CONTRACT MAI BUN!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69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PENTRU ASTA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mtClean="0"/>
              <a:t>CORECTAREA SUBFINANȚĂRII</a:t>
            </a:r>
            <a:endParaRPr lang="ro-RO" dirty="0"/>
          </a:p>
          <a:p>
            <a:r>
              <a:rPr lang="ro-RO" dirty="0"/>
              <a:t>FĂRĂ PENALITĂȚI INJUSTE!</a:t>
            </a:r>
          </a:p>
          <a:p>
            <a:r>
              <a:rPr lang="ro-RO" dirty="0"/>
              <a:t>SĂ FUNCȚIONEZE SIUI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706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smtClean="0"/>
              <a:t>1.Corectarea subfinanțării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469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34914" y="1447800"/>
            <a:ext cx="10677381" cy="3329581"/>
          </a:xfrm>
        </p:spPr>
        <p:txBody>
          <a:bodyPr/>
          <a:lstStyle/>
          <a:p>
            <a:r>
              <a:rPr lang="ro-RO" dirty="0"/>
              <a:t>2. Fără penalități injuste pentru noi și echilibru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879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671541" cy="3329581"/>
          </a:xfrm>
        </p:spPr>
        <p:txBody>
          <a:bodyPr/>
          <a:lstStyle/>
          <a:p>
            <a:r>
              <a:rPr lang="ro-RO" dirty="0"/>
              <a:t>3. Să funcționeze SIUI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973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FUNCȚIONALITĂȚI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Mentenanță</a:t>
            </a:r>
          </a:p>
          <a:p>
            <a:r>
              <a:rPr lang="ro-RO" dirty="0"/>
              <a:t>Alerte</a:t>
            </a:r>
          </a:p>
          <a:p>
            <a:r>
              <a:rPr lang="ro-RO" dirty="0"/>
              <a:t>Raportare zilnică</a:t>
            </a:r>
          </a:p>
          <a:p>
            <a:r>
              <a:rPr lang="ro-RO" dirty="0"/>
              <a:t>Preluarea rolului nostru funcționăresc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3388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347</Words>
  <Application>Microsoft Office PowerPoint</Application>
  <PresentationFormat>Custom</PresentationFormat>
  <Paragraphs>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Ion</vt:lpstr>
      <vt:lpstr>CE URMEAZĂ</vt:lpstr>
      <vt:lpstr>Slide 2</vt:lpstr>
      <vt:lpstr>Slide 3</vt:lpstr>
      <vt:lpstr>Obiectiv</vt:lpstr>
      <vt:lpstr>PENTRU ASTA</vt:lpstr>
      <vt:lpstr>1.Corectarea subfinanțării</vt:lpstr>
      <vt:lpstr>2. Fără penalități injuste pentru noi și echilibru</vt:lpstr>
      <vt:lpstr>3. Să funcționeze SIUI</vt:lpstr>
      <vt:lpstr>FUNCȚIONALITĂȚI</vt:lpstr>
      <vt:lpstr>Slide 10</vt:lpstr>
      <vt:lpstr>Acțiuni la care vă vom solicita</vt:lpstr>
      <vt:lpstr>Acțiunile noastre</vt:lpstr>
      <vt:lpstr>La nevoie</vt:lpstr>
      <vt:lpstr>Vă pregătiți:</vt:lpstr>
      <vt:lpstr>ATENȚIE!</vt:lpstr>
      <vt:lpstr>NE E FRICĂ!!!</vt:lpstr>
      <vt:lpstr>Relația cu angajații casei</vt:lpstr>
      <vt:lpstr>Nu intrați în panică</vt:lpstr>
      <vt:lpstr>Nu vă vom expune! Nu vom risca! Suntem implicați în egală măsură!</vt:lpstr>
      <vt:lpstr>Declarația CMR de ieri, 10, iunie</vt:lpstr>
      <vt:lpstr>Doar împreună putem reuși!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URMEAZĂ</dc:title>
  <dc:creator>Marina Pircalabu</dc:creator>
  <cp:lastModifiedBy>AM</cp:lastModifiedBy>
  <cp:revision>9</cp:revision>
  <dcterms:created xsi:type="dcterms:W3CDTF">2016-06-11T13:42:33Z</dcterms:created>
  <dcterms:modified xsi:type="dcterms:W3CDTF">2016-06-13T08:23:30Z</dcterms:modified>
</cp:coreProperties>
</file>